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5"/>
    <p:sldMasterId id="2147483740" r:id="rId6"/>
    <p:sldMasterId id="214748374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y="5143500" cx="9144000"/>
  <p:notesSz cx="6858000" cy="9144000"/>
  <p:embeddedFontLst>
    <p:embeddedFont>
      <p:font typeface="Roboto Medium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Inter"/>
      <p:regular r:id="rId29"/>
      <p:bold r:id="rId30"/>
      <p:italic r:id="rId31"/>
      <p:boldItalic r:id="rId32"/>
    </p:embeddedFont>
    <p:embeddedFont>
      <p:font typeface="Average"/>
      <p:regular r:id="rId33"/>
    </p:embeddedFont>
    <p:embeddedFont>
      <p:font typeface="Roboto Mono"/>
      <p:regular r:id="rId34"/>
      <p:bold r:id="rId35"/>
      <p:italic r:id="rId36"/>
      <p:boldItalic r:id="rId37"/>
    </p:embeddedFont>
    <p:embeddedFont>
      <p:font typeface="Inter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ECF8F4-80FA-41BF-8E5B-78380753760E}">
  <a:tblStyle styleId="{4AECF8F4-80FA-41BF-8E5B-7838075376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italic.fntdata"/><Relationship Id="rId20" Type="http://schemas.openxmlformats.org/officeDocument/2006/relationships/slide" Target="slides/slide12.xml"/><Relationship Id="rId41" Type="http://schemas.openxmlformats.org/officeDocument/2006/relationships/font" Target="fonts/InterMedium-boldItalic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nter-regular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Inter-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3.xml"/><Relationship Id="rId33" Type="http://schemas.openxmlformats.org/officeDocument/2006/relationships/font" Target="fonts/Average-regular.fntdata"/><Relationship Id="rId10" Type="http://schemas.openxmlformats.org/officeDocument/2006/relationships/slide" Target="slides/slide2.xml"/><Relationship Id="rId32" Type="http://schemas.openxmlformats.org/officeDocument/2006/relationships/font" Target="fonts/Inter-boldItalic.fntdata"/><Relationship Id="rId13" Type="http://schemas.openxmlformats.org/officeDocument/2006/relationships/slide" Target="slides/slide5.xml"/><Relationship Id="rId35" Type="http://schemas.openxmlformats.org/officeDocument/2006/relationships/font" Target="fonts/RobotoMono-bold.fntdata"/><Relationship Id="rId12" Type="http://schemas.openxmlformats.org/officeDocument/2006/relationships/slide" Target="slides/slide4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7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6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9.xml"/><Relationship Id="rId39" Type="http://schemas.openxmlformats.org/officeDocument/2006/relationships/font" Target="fonts/InterMedium-bold.fntdata"/><Relationship Id="rId16" Type="http://schemas.openxmlformats.org/officeDocument/2006/relationships/slide" Target="slides/slide8.xml"/><Relationship Id="rId38" Type="http://schemas.openxmlformats.org/officeDocument/2006/relationships/font" Target="fonts/InterMedium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ab7ba644f4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ab7ba644f4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ab7ba644f4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ab7ba644f4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ab7ba644f4_0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ab7ba644f4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b7ba644f4_0_1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ab7ba644f4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ab7ba644f4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ab7ba644f4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a9df36fef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a9df36fef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b7ba644f4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b7ba644f4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ab7ba644f4_0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ab7ba644f4_0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a9df36fef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a9df36fe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ab7ba644f4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ab7ba644f4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ab7ba644f4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ab7ba644f4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ab7ba644f4_0_1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ab7ba644f4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4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2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2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2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2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5" name="Google Shape;105;p22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2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2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3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4" name="Google Shape;114;p23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3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3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3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3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3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7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7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7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29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0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0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31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" name="Google Shape;163;p31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31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31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31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8" name="Google Shape;168;p31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31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1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31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2" name="Google Shape;172;p31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1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31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5" name="Google Shape;175;p31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176" name="Google Shape;176;p31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1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1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2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2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32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9" name="Google Shape;189;p32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" name="Google Shape;195;p33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03" name="Google Shape;203;p35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8" name="Google Shape;218;p39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39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0" name="Google Shape;220;p39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39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2" name="Google Shape;222;p39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3" name="Google Shape;223;p39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4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1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41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41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2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8" name="Google Shape;238;p42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39" name="Google Shape;239;p42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2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2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42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42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4" name="Google Shape;244;p42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p4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p43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250" name="Google Shape;250;p43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4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5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" name="Google Shape;263;p45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45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5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46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6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6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6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" name="Google Shape;273;p46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6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6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6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" name="Google Shape;291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2" name="Google Shape;292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" name="Google Shape;29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6" name="Google Shape;296;p5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9" name="Google Shape;29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1" name="Google Shape;301;p5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2" name="Google Shape;302;p5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" name="Google Shape;305;p5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" name="Google Shape;308;p5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5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0" name="Google Shape;31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5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" name="Google Shape;313;p5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4" name="Google Shape;314;p5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55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5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55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5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p56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56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56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57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58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9" name="Google Shape;339;p58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9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43" name="Google Shape;343;p5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p5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59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46" name="Google Shape;346;p59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60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61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6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6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62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58" name="Google Shape;358;p62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63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63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63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63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6" name="Google Shape;366;p63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63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63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63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70" name="Google Shape;370;p63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63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63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63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63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64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64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79" name="Google Shape;379;p64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64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" name="Google Shape;381;p64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64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64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64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64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64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66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67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6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" name="Google Shape;401;p68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68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68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6" name="Google Shape;40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6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8" name="Google Shape;408;p6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69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69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70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5" name="Google Shape;415;p70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6" name="Google Shape;416;p70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71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1" name="Google Shape;421;p71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2" name="Google Shape;422;p71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71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4" name="Google Shape;424;p71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72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28" name="Google Shape;428;p72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72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72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72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2" name="Google Shape;432;p72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3" name="Google Shape;433;p72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72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72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6" name="Google Shape;436;p72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7" name="Google Shape;437;p72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72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72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0" name="Google Shape;440;p72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41" name="Google Shape;441;p72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72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72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" name="Google Shape;44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7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8" name="Google Shape;448;p7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73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0" name="Google Shape;450;p73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73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73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73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4" name="Google Shape;454;p73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74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74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74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75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7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68" name="Google Shape;468;p76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7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77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7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5" name="Google Shape;475;p78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78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78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9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79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0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80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4" name="Google Shape;484;p80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5" name="Google Shape;485;p80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6" name="Google Shape;486;p80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7" name="Google Shape;487;p80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8" name="Google Shape;488;p80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1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1" name="Google Shape;491;p81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4" name="Google Shape;494;p8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5" name="Google Shape;495;p82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6" name="Google Shape;496;p82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7" name="Google Shape;497;p82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82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83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2" name="Google Shape;502;p83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03" name="Google Shape;503;p83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83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83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83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83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83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9" name="Google Shape;509;p83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8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3" name="Google Shape;513;p84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4" name="Google Shape;514;p84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515" name="Google Shape;515;p84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4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9" name="Google Shape;519;p8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0" name="Google Shape;520;p85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21" name="Google Shape;521;p85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2" name="Google Shape;522;p85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3" name="Google Shape;523;p85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6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86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86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8" name="Google Shape;528;p86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6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0" name="Google Shape;530;p86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6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7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4" name="Google Shape;534;p87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87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6" name="Google Shape;536;p87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7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8" name="Google Shape;538;p87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87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0" name="Google Shape;540;p87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87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8" name="Google Shape;548;p9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9" name="Google Shape;54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2" name="Google Shape;55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6" name="Google Shape;556;p9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7" name="Google Shape;557;p9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8" name="Google Shape;558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1" name="Google Shape;561;p9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9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9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4" name="Google Shape;56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6" name="Google Shape;566;p9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7" name="Google Shape;567;p9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0" name="Google Shape;570;p9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p9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9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3" name="Google Shape;573;p9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9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5" name="Google Shape;57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7" name="Google Shape;577;p9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8" name="Google Shape;578;p9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9" name="Google Shape;579;p9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71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317" name="Google Shape;31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18" name="Google Shape;31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9" Type="http://schemas.openxmlformats.org/officeDocument/2006/relationships/image" Target="../media/image17.jpg"/><Relationship Id="rId5" Type="http://schemas.openxmlformats.org/officeDocument/2006/relationships/image" Target="../media/image5.jpg"/><Relationship Id="rId6" Type="http://schemas.openxmlformats.org/officeDocument/2006/relationships/image" Target="../media/image8.jpg"/><Relationship Id="rId7" Type="http://schemas.openxmlformats.org/officeDocument/2006/relationships/image" Target="../media/image2.jpg"/><Relationship Id="rId8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jp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5"/>
          <p:cNvSpPr txBox="1"/>
          <p:nvPr>
            <p:ph idx="4294967295" type="title"/>
          </p:nvPr>
        </p:nvSpPr>
        <p:spPr>
          <a:xfrm>
            <a:off x="226525" y="753350"/>
            <a:ext cx="85365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Voice Recognition</a:t>
            </a:r>
            <a:br>
              <a:rPr lang="en" sz="8500"/>
            </a:br>
            <a:r>
              <a:rPr b="0" lang="en" sz="1600"/>
              <a:t>David Birney</a:t>
            </a:r>
            <a:br>
              <a:rPr b="0" lang="en" sz="1600"/>
            </a:br>
            <a:r>
              <a:rPr b="0" lang="en" sz="1600"/>
              <a:t>Drake Brewer</a:t>
            </a:r>
            <a:br>
              <a:rPr b="0" lang="en" sz="1600"/>
            </a:br>
            <a:r>
              <a:rPr b="0" lang="en" sz="1600"/>
              <a:t>Dan Hansen</a:t>
            </a:r>
            <a:endParaRPr b="0" sz="1600"/>
          </a:p>
        </p:txBody>
      </p:sp>
      <p:pic>
        <p:nvPicPr>
          <p:cNvPr id="585" name="Google Shape;58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25" y="625825"/>
            <a:ext cx="3421075" cy="10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4"/>
          <p:cNvSpPr txBox="1"/>
          <p:nvPr>
            <p:ph idx="3" type="title"/>
          </p:nvPr>
        </p:nvSpPr>
        <p:spPr>
          <a:xfrm>
            <a:off x="132100" y="113250"/>
            <a:ext cx="4359600" cy="5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</a:t>
            </a:r>
            <a:endParaRPr/>
          </a:p>
        </p:txBody>
      </p:sp>
      <p:pic>
        <p:nvPicPr>
          <p:cNvPr id="667" name="Google Shape;66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27534"/>
            <a:ext cx="4572001" cy="161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00" y="838075"/>
            <a:ext cx="4248050" cy="332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5"/>
          <p:cNvSpPr txBox="1"/>
          <p:nvPr/>
        </p:nvSpPr>
        <p:spPr>
          <a:xfrm>
            <a:off x="139650" y="92425"/>
            <a:ext cx="8864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KEY TAKEAWAYS</a:t>
            </a:r>
            <a:endParaRPr b="1" sz="3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4" name="Google Shape;674;p105"/>
          <p:cNvSpPr txBox="1"/>
          <p:nvPr/>
        </p:nvSpPr>
        <p:spPr>
          <a:xfrm>
            <a:off x="250725" y="565000"/>
            <a:ext cx="4515600" cy="4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Lessons Learned:</a:t>
            </a:r>
            <a:endParaRPr b="1"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8292A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Not enough data to train the model</a:t>
            </a:r>
            <a:endParaRPr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8292A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With audio models, more data is better</a:t>
            </a:r>
            <a:endParaRPr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8292A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Inconsistent</a:t>
            </a: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 recordings </a:t>
            </a:r>
            <a:endParaRPr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8292A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Differences in </a:t>
            </a: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recording</a:t>
            </a: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 methods and environment can affect model performance</a:t>
            </a:r>
            <a:endParaRPr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8292A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Folds split by row overlap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➜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leads to leakage between train/test sets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F1 score suspiciously high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 - GroupKFold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Final Thoughts:</a:t>
            </a:r>
            <a:endParaRPr b="1"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8292A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Voice recognition can be challenging and finicky</a:t>
            </a:r>
            <a:endParaRPr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8292A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Quite a few variables to consider</a:t>
            </a:r>
            <a:endParaRPr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8292A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Data quality is extremely important for accurate results </a:t>
            </a:r>
            <a:endParaRPr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8292A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With careful data collection, cleaning, </a:t>
            </a: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r>
              <a:rPr lang="en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 ML models can reliably identify speakers in real world settings</a:t>
            </a:r>
            <a:endParaRPr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5" name="Google Shape;67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075" y="16354"/>
            <a:ext cx="2071250" cy="66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RMS Titanic 3.jpg - Wikimedia Commons" id="681" name="Google Shape;68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413" y="1924500"/>
            <a:ext cx="1760100" cy="129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6"/>
          <p:cNvSpPr txBox="1"/>
          <p:nvPr>
            <p:ph idx="3" type="title"/>
          </p:nvPr>
        </p:nvSpPr>
        <p:spPr>
          <a:xfrm>
            <a:off x="226525" y="184225"/>
            <a:ext cx="4119000" cy="5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591" name="Google Shape;591;p96"/>
          <p:cNvSpPr txBox="1"/>
          <p:nvPr>
            <p:ph idx="1" type="body"/>
          </p:nvPr>
        </p:nvSpPr>
        <p:spPr>
          <a:xfrm>
            <a:off x="226525" y="1191448"/>
            <a:ext cx="4119000" cy="3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Goal:</a:t>
            </a:r>
            <a:r>
              <a:rPr lang="en" sz="1400"/>
              <a:t> </a:t>
            </a:r>
            <a:endParaRPr sz="1400"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Identify who is currently speaking using machine learning models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Identifying individuals based on real time audio input presents several challenges</a:t>
            </a:r>
            <a:endParaRPr/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Background noise</a:t>
            </a:r>
            <a:endParaRPr/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Varying acoustic environments </a:t>
            </a:r>
            <a:endParaRPr/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Variations in speech patterns, volume, and intonation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Applications: 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Dictations </a:t>
            </a:r>
            <a:r>
              <a:rPr lang="en"/>
              <a:t>systems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Voice activated assistants such as Siri, Alexa, and Google Assistant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Voice authentication and security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Targeted focus and highlighting of current speaker used in applications such as Teams and Zoom</a:t>
            </a:r>
            <a:endParaRPr/>
          </a:p>
        </p:txBody>
      </p:sp>
      <p:pic>
        <p:nvPicPr>
          <p:cNvPr id="592" name="Google Shape;59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767091"/>
            <a:ext cx="4572001" cy="137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4750" y="405300"/>
            <a:ext cx="4332900" cy="43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874" y="1510881"/>
            <a:ext cx="625800" cy="625800"/>
          </a:xfrm>
          <a:prstGeom prst="roundRect">
            <a:avLst>
              <a:gd fmla="val 16667" name="adj"/>
            </a:avLst>
          </a:prstGeom>
          <a:noFill/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9" name="Google Shape;59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201" y="2244976"/>
            <a:ext cx="619800" cy="619800"/>
          </a:xfrm>
          <a:prstGeom prst="roundRect">
            <a:avLst>
              <a:gd fmla="val 16667" name="adj"/>
            </a:avLst>
          </a:prstGeom>
          <a:noFill/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0" name="Google Shape;60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0880" y="2973277"/>
            <a:ext cx="625800" cy="619800"/>
          </a:xfrm>
          <a:prstGeom prst="roundRect">
            <a:avLst>
              <a:gd fmla="val 16667" name="adj"/>
            </a:avLst>
          </a:prstGeom>
          <a:noFill/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1" name="Google Shape;601;p97"/>
          <p:cNvSpPr txBox="1"/>
          <p:nvPr/>
        </p:nvSpPr>
        <p:spPr>
          <a:xfrm>
            <a:off x="1745416" y="1043939"/>
            <a:ext cx="13908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6">
                <a:latin typeface="Roboto Medium"/>
                <a:ea typeface="Roboto Medium"/>
                <a:cs typeface="Roboto Medium"/>
                <a:sym typeface="Roboto Medium"/>
              </a:rPr>
              <a:t>Collect Data</a:t>
            </a:r>
            <a:endParaRPr sz="1516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2" name="Google Shape;602;p97"/>
          <p:cNvSpPr txBox="1"/>
          <p:nvPr/>
        </p:nvSpPr>
        <p:spPr>
          <a:xfrm>
            <a:off x="2087224" y="1671951"/>
            <a:ext cx="15972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32">
                <a:latin typeface="Roboto Medium"/>
                <a:ea typeface="Roboto Medium"/>
                <a:cs typeface="Roboto Medium"/>
                <a:sym typeface="Roboto Medium"/>
              </a:rPr>
              <a:t>  Extract Features</a:t>
            </a:r>
            <a:endParaRPr sz="1432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3" name="Google Shape;603;p97"/>
          <p:cNvSpPr txBox="1"/>
          <p:nvPr/>
        </p:nvSpPr>
        <p:spPr>
          <a:xfrm>
            <a:off x="1952741" y="2382769"/>
            <a:ext cx="2205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6">
                <a:latin typeface="Roboto Medium"/>
                <a:ea typeface="Roboto Medium"/>
                <a:cs typeface="Roboto Medium"/>
                <a:sym typeface="Roboto Medium"/>
              </a:rPr>
              <a:t>Train Model</a:t>
            </a:r>
            <a:endParaRPr sz="1516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4" name="Google Shape;604;p97"/>
          <p:cNvSpPr txBox="1"/>
          <p:nvPr/>
        </p:nvSpPr>
        <p:spPr>
          <a:xfrm>
            <a:off x="1832172" y="3089789"/>
            <a:ext cx="2205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6">
                <a:latin typeface="Roboto Medium"/>
                <a:ea typeface="Roboto Medium"/>
                <a:cs typeface="Roboto Medium"/>
                <a:sym typeface="Roboto Medium"/>
              </a:rPr>
              <a:t>Optimize</a:t>
            </a:r>
            <a:endParaRPr sz="1516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5" name="Google Shape;605;p97"/>
          <p:cNvSpPr txBox="1"/>
          <p:nvPr/>
        </p:nvSpPr>
        <p:spPr>
          <a:xfrm>
            <a:off x="713574" y="3684751"/>
            <a:ext cx="3277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6">
                <a:latin typeface="Roboto Medium"/>
                <a:ea typeface="Roboto Medium"/>
                <a:cs typeface="Roboto Medium"/>
                <a:sym typeface="Roboto Medium"/>
              </a:rPr>
              <a:t>Predict</a:t>
            </a:r>
            <a:endParaRPr sz="1516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3570" y="843993"/>
            <a:ext cx="625800" cy="625800"/>
          </a:xfrm>
          <a:prstGeom prst="roundRect">
            <a:avLst>
              <a:gd fmla="val 16667" name="adj"/>
            </a:avLst>
          </a:prstGeom>
          <a:noFill/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7" name="Google Shape;607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7683" y="3637791"/>
            <a:ext cx="697800" cy="697800"/>
          </a:xfrm>
          <a:prstGeom prst="roundRect">
            <a:avLst>
              <a:gd fmla="val 16667" name="adj"/>
            </a:avLst>
          </a:prstGeom>
          <a:noFill/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8" name="Google Shape;608;p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003" y="2108148"/>
            <a:ext cx="927300" cy="92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9" name="Google Shape;609;p97"/>
          <p:cNvSpPr txBox="1"/>
          <p:nvPr/>
        </p:nvSpPr>
        <p:spPr>
          <a:xfrm>
            <a:off x="4" y="112204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 APPROACH</a:t>
            </a:r>
            <a:endParaRPr b="1" sz="3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8"/>
          <p:cNvSpPr txBox="1"/>
          <p:nvPr>
            <p:ph idx="3" type="title"/>
          </p:nvPr>
        </p:nvSpPr>
        <p:spPr>
          <a:xfrm>
            <a:off x="224475" y="349975"/>
            <a:ext cx="41190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COLLECTION</a:t>
            </a:r>
            <a:endParaRPr/>
          </a:p>
        </p:txBody>
      </p:sp>
      <p:sp>
        <p:nvSpPr>
          <p:cNvPr id="615" name="Google Shape;615;p98"/>
          <p:cNvSpPr txBox="1"/>
          <p:nvPr>
            <p:ph idx="1" type="body"/>
          </p:nvPr>
        </p:nvSpPr>
        <p:spPr>
          <a:xfrm>
            <a:off x="224475" y="1227675"/>
            <a:ext cx="4119000" cy="27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Step 1: Collecting training data for the model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Audio collected from 6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separate individuals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Approximately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10 minutes of audio per person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Recordings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consist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Passages from various books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Lyrics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Tweets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News Articles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Natural Conversation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Recording conditions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Laptop microphone in a quiet room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Recording method chosen to most closely simulate live demonstration conditions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6" name="Google Shape;61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27534"/>
            <a:ext cx="4572001" cy="161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9"/>
          <p:cNvSpPr txBox="1"/>
          <p:nvPr/>
        </p:nvSpPr>
        <p:spPr>
          <a:xfrm>
            <a:off x="0" y="197125"/>
            <a:ext cx="418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FEATURE EXTRACTION</a:t>
            </a:r>
            <a:endParaRPr b="1" sz="3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22" name="Google Shape;622;p99"/>
          <p:cNvSpPr txBox="1"/>
          <p:nvPr/>
        </p:nvSpPr>
        <p:spPr>
          <a:xfrm>
            <a:off x="189450" y="1590300"/>
            <a:ext cx="4259100" cy="19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2: Extracting useful features from the audio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and Processes: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Librosa audio library - converts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Raw audio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➜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feature vectors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Windowing: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Split audio waveform into 1 second windows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50% overlap to preserve continuity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window = 1 row of data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data frame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➜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7898 x 49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3" name="Google Shape;62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150" y="668626"/>
            <a:ext cx="1068295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99"/>
          <p:cNvSpPr txBox="1"/>
          <p:nvPr/>
        </p:nvSpPr>
        <p:spPr>
          <a:xfrm>
            <a:off x="66000" y="3982275"/>
            <a:ext cx="4506000" cy="820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[ mfcc1, mfcc2, ... , chroma1, ... , contrast1, ... , rms, zcr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 ] 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↓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[0.1, 0.2, …, -0.4, …,  -0.2, …, 0.05, 1.2]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25" name="Google Shape;625;p99"/>
          <p:cNvGraphicFramePr/>
          <p:nvPr/>
        </p:nvGraphicFramePr>
        <p:xfrm>
          <a:off x="4708669" y="278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{4AECF8F4-80FA-41BF-8E5B-78380753760E}</a:tableStyleId>
              </a:tblPr>
              <a:tblGrid>
                <a:gridCol w="1288900"/>
                <a:gridCol w="2970200"/>
              </a:tblGrid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Feature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What It Measures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MFCC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Timbre / vocal-tract shape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Chroma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Harmonic / pitch content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ZCR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Noisiness &amp; consonant sharpness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 Energy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661" y="851799"/>
            <a:ext cx="4735500" cy="199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31" name="Google Shape;63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650" y="2772625"/>
            <a:ext cx="4735500" cy="194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32" name="Google Shape;632;p100"/>
          <p:cNvSpPr txBox="1"/>
          <p:nvPr/>
        </p:nvSpPr>
        <p:spPr>
          <a:xfrm rot="-1361">
            <a:off x="177150" y="1510272"/>
            <a:ext cx="1515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9250" lIns="69250" spcFirstLastPara="1" rIns="69250" wrap="square" tIns="69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42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Lisa →</a:t>
            </a:r>
            <a:endParaRPr sz="1742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3" name="Google Shape;633;p100"/>
          <p:cNvSpPr txBox="1"/>
          <p:nvPr/>
        </p:nvSpPr>
        <p:spPr>
          <a:xfrm>
            <a:off x="75457" y="3542721"/>
            <a:ext cx="1617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9250" lIns="69250" spcFirstLastPara="1" rIns="69250" wrap="square" tIns="69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42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Drake →</a:t>
            </a:r>
            <a:endParaRPr sz="1742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4" name="Google Shape;634;p100"/>
          <p:cNvSpPr txBox="1"/>
          <p:nvPr/>
        </p:nvSpPr>
        <p:spPr>
          <a:xfrm>
            <a:off x="117900" y="95800"/>
            <a:ext cx="8864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AUDIO VISUALIZATION - MEL SPECTROGRAM</a:t>
            </a:r>
            <a:endParaRPr b="1" sz="3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1"/>
          <p:cNvSpPr txBox="1"/>
          <p:nvPr>
            <p:ph idx="3" type="title"/>
          </p:nvPr>
        </p:nvSpPr>
        <p:spPr>
          <a:xfrm>
            <a:off x="226525" y="184225"/>
            <a:ext cx="4119000" cy="5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sp>
        <p:nvSpPr>
          <p:cNvPr id="640" name="Google Shape;640;p101"/>
          <p:cNvSpPr txBox="1"/>
          <p:nvPr>
            <p:ph idx="1" type="body"/>
          </p:nvPr>
        </p:nvSpPr>
        <p:spPr>
          <a:xfrm>
            <a:off x="226525" y="1304886"/>
            <a:ext cx="4119000" cy="20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Step 3: Model Training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used ‘Support Vector classifier’ in a 3-step pipeline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Scales all features so that large values do not dominate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Picks the most meaningful features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SVC classifier: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Finds optimal boundaries between classes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Suited for high-dimensional, non-linear data such as audio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1" name="Google Shape;64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767091"/>
            <a:ext cx="4572001" cy="137640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01"/>
          <p:cNvSpPr txBox="1"/>
          <p:nvPr/>
        </p:nvSpPr>
        <p:spPr>
          <a:xfrm>
            <a:off x="141550" y="3548125"/>
            <a:ext cx="4246500" cy="1169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svc_pipe = Pipeline([</a:t>
            </a:r>
            <a:endParaRPr sz="1300"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    ('scaler', StandardScaler()),</a:t>
            </a:r>
            <a:endParaRPr sz="1300"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    ('selector',   SelectKBest(mutual_info_classif, k="all")),</a:t>
            </a:r>
            <a:endParaRPr sz="1300"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    ('classifier', SVC(probability=True))</a:t>
            </a:r>
            <a:endParaRPr sz="1300"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8292A"/>
                </a:solidFill>
                <a:latin typeface="Roboto"/>
                <a:ea typeface="Roboto"/>
                <a:cs typeface="Roboto"/>
                <a:sym typeface="Roboto"/>
              </a:rPr>
              <a:t>])</a:t>
            </a:r>
            <a:endParaRPr sz="1300">
              <a:solidFill>
                <a:srgbClr val="28292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3" name="Google Shape;64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025" y="706150"/>
            <a:ext cx="718200" cy="54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44" name="Google Shape;644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4025" y="589250"/>
            <a:ext cx="855999" cy="8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2"/>
          <p:cNvSpPr txBox="1"/>
          <p:nvPr>
            <p:ph idx="3" type="title"/>
          </p:nvPr>
        </p:nvSpPr>
        <p:spPr>
          <a:xfrm>
            <a:off x="132100" y="113250"/>
            <a:ext cx="4359600" cy="5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PARAMETERS</a:t>
            </a:r>
            <a:endParaRPr/>
          </a:p>
        </p:txBody>
      </p:sp>
      <p:sp>
        <p:nvSpPr>
          <p:cNvPr id="650" name="Google Shape;650;p102"/>
          <p:cNvSpPr txBox="1"/>
          <p:nvPr>
            <p:ph idx="1" type="body"/>
          </p:nvPr>
        </p:nvSpPr>
        <p:spPr>
          <a:xfrm>
            <a:off x="224475" y="1296925"/>
            <a:ext cx="41190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Step 4: Optimization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we tried: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Several classifiers (RF, GB, SVC)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GridSearchCV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Increasing the dataset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Cross validation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➜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GroupKFold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Randomized audio content and environments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1" name="Google Shape;65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27534"/>
            <a:ext cx="4572001" cy="161596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02"/>
          <p:cNvSpPr txBox="1"/>
          <p:nvPr/>
        </p:nvSpPr>
        <p:spPr>
          <a:xfrm>
            <a:off x="656175" y="3066900"/>
            <a:ext cx="3255600" cy="143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svc_grid = {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"selector__k":  [30, 40, "all"],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"classifier__C":  [10, 25, 35],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"classifier__gamma":  ["scale", "auto", 0.1],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"classifier__kernel":  ["rbf", "poly"],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"classifier__degree":  [2, 3]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3" name="Google Shape;65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725" y="594525"/>
            <a:ext cx="748500" cy="75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3"/>
          <p:cNvSpPr txBox="1"/>
          <p:nvPr>
            <p:ph idx="3" type="title"/>
          </p:nvPr>
        </p:nvSpPr>
        <p:spPr>
          <a:xfrm>
            <a:off x="0" y="87925"/>
            <a:ext cx="4374000" cy="5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EVALUATING </a:t>
            </a:r>
            <a:r>
              <a:rPr lang="en" sz="2300"/>
              <a:t>THE MODEL</a:t>
            </a:r>
            <a:endParaRPr sz="2300"/>
          </a:p>
        </p:txBody>
      </p:sp>
      <p:sp>
        <p:nvSpPr>
          <p:cNvPr id="659" name="Google Shape;659;p103"/>
          <p:cNvSpPr txBox="1"/>
          <p:nvPr>
            <p:ph idx="1" type="body"/>
          </p:nvPr>
        </p:nvSpPr>
        <p:spPr>
          <a:xfrm>
            <a:off x="99025" y="633325"/>
            <a:ext cx="4374000" cy="43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Best F1: </a:t>
            </a: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0.7746556</a:t>
            </a:r>
            <a:endParaRPr sz="1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Best Params: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{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'classifier__C': 10,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'classifier__gamma': 'scale', 'classifier__kernel': 'rbf',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'selector__k': 'all'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}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             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‘classifier_kernel’: ‘rbf’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maps data into higher dimensionality space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 sz="1400">
                <a:latin typeface="Roboto"/>
                <a:ea typeface="Roboto"/>
                <a:cs typeface="Roboto"/>
                <a:sym typeface="Roboto"/>
              </a:rPr>
              <a:t>‘classifier__C’: 10</a:t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i="1" lang="en" sz="1400">
                <a:latin typeface="Roboto"/>
                <a:ea typeface="Roboto"/>
                <a:cs typeface="Roboto"/>
                <a:sym typeface="Roboto"/>
              </a:rPr>
              <a:t>punishment for misclassifying </a:t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 sz="1400">
                <a:latin typeface="Roboto"/>
                <a:ea typeface="Roboto"/>
                <a:cs typeface="Roboto"/>
                <a:sym typeface="Roboto"/>
              </a:rPr>
              <a:t>‘classifier__gamma’: ‘scale’</a:t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i="1" lang="en" sz="1400">
                <a:latin typeface="Roboto"/>
                <a:ea typeface="Roboto"/>
                <a:cs typeface="Roboto"/>
                <a:sym typeface="Roboto"/>
              </a:rPr>
              <a:t>how wide margin around each data point (‘scale’ = low)</a:t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i="1" lang="en" sz="1400">
                <a:latin typeface="Roboto"/>
                <a:ea typeface="Roboto"/>
                <a:cs typeface="Roboto"/>
                <a:sym typeface="Roboto"/>
              </a:rPr>
              <a:t>‘selector__k’:  ‘all’ = kept all features</a:t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Roboto"/>
                <a:ea typeface="Roboto"/>
                <a:cs typeface="Roboto"/>
                <a:sym typeface="Roboto"/>
              </a:rPr>
              <a:t> </a:t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0" name="Google Shape;6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767091"/>
            <a:ext cx="4572001" cy="137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550" y="87925"/>
            <a:ext cx="545400" cy="54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